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e3a6309cc6_3_32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e3a6309cc6_3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542984"/>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sp>
        <p:nvSpPr>
          <p:cNvPr id="202" name="Google Shape;202;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3" name="Google Shape;203;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4" name="Google Shape;204;p8"/>
          <p:cNvGrpSpPr/>
          <p:nvPr/>
        </p:nvGrpSpPr>
        <p:grpSpPr>
          <a:xfrm>
            <a:off x="95351" y="1392509"/>
            <a:ext cx="7581691" cy="5901"/>
            <a:chOff x="1890075" y="5241175"/>
            <a:chExt cx="4240556" cy="257700"/>
          </a:xfrm>
        </p:grpSpPr>
        <p:sp>
          <p:nvSpPr>
            <p:cNvPr id="205" name="Google Shape;205;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9" name="Google Shape;209;p8"/>
          <p:cNvGrpSpPr/>
          <p:nvPr/>
        </p:nvGrpSpPr>
        <p:grpSpPr>
          <a:xfrm>
            <a:off x="95351" y="4542984"/>
            <a:ext cx="7581691" cy="5901"/>
            <a:chOff x="1890075" y="5241175"/>
            <a:chExt cx="4240556" cy="257700"/>
          </a:xfrm>
        </p:grpSpPr>
        <p:sp>
          <p:nvSpPr>
            <p:cNvPr id="210" name="Google Shape;210;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7" name="Google Shape;217;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8" name="Google Shape;218;p8"/>
          <p:cNvGrpSpPr/>
          <p:nvPr/>
        </p:nvGrpSpPr>
        <p:grpSpPr>
          <a:xfrm>
            <a:off x="95351" y="7971759"/>
            <a:ext cx="7581691" cy="5901"/>
            <a:chOff x="1890075" y="5241175"/>
            <a:chExt cx="4240556" cy="257700"/>
          </a:xfrm>
        </p:grpSpPr>
        <p:sp>
          <p:nvSpPr>
            <p:cNvPr id="219" name="Google Shape;21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3" name="Google Shape;223;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9"/>
          <p:cNvSpPr txBox="1"/>
          <p:nvPr/>
        </p:nvSpPr>
        <p:spPr>
          <a:xfrm>
            <a:off x="348325" y="226275"/>
            <a:ext cx="7290900" cy="386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600">
                <a:solidFill>
                  <a:srgbClr val="000000"/>
                </a:solidFill>
                <a:latin typeface="Google Sans SemiBold"/>
                <a:ea typeface="Google Sans SemiBold"/>
                <a:cs typeface="Google Sans SemiBold"/>
                <a:sym typeface="Google Sans SemiBold"/>
              </a:rPr>
              <a:t>User Churn Project | </a:t>
            </a:r>
            <a:r>
              <a:rPr b="1" lang="en" sz="1600">
                <a:latin typeface="Google Sans SemiBold"/>
                <a:ea typeface="Google Sans SemiBold"/>
                <a:cs typeface="Google Sans SemiBold"/>
                <a:sym typeface="Google Sans SemiBold"/>
              </a:rPr>
              <a:t>ML Model Results </a:t>
            </a:r>
            <a:r>
              <a:rPr b="1" lang="en" sz="1600">
                <a:solidFill>
                  <a:srgbClr val="000000"/>
                </a:solidFill>
                <a:latin typeface="Google Sans SemiBold"/>
                <a:ea typeface="Google Sans SemiBold"/>
                <a:cs typeface="Google Sans SemiBold"/>
                <a:sym typeface="Google Sans SemiBold"/>
              </a:rPr>
              <a:t> </a:t>
            </a:r>
            <a:endParaRPr sz="2100">
              <a:solidFill>
                <a:srgbClr val="000000"/>
              </a:solidFill>
              <a:latin typeface="Google Sans SemiBold"/>
              <a:ea typeface="Google Sans SemiBold"/>
              <a:cs typeface="Google Sans SemiBold"/>
              <a:sym typeface="Google Sans SemiBold"/>
            </a:endParaRPr>
          </a:p>
        </p:txBody>
      </p:sp>
      <p:sp>
        <p:nvSpPr>
          <p:cNvPr id="229" name="Google Shape;229;p9"/>
          <p:cNvSpPr txBox="1"/>
          <p:nvPr/>
        </p:nvSpPr>
        <p:spPr>
          <a:xfrm>
            <a:off x="348325" y="612675"/>
            <a:ext cx="375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sp>
        <p:nvSpPr>
          <p:cNvPr id="230" name="Google Shape;230;p9"/>
          <p:cNvSpPr txBox="1"/>
          <p:nvPr/>
        </p:nvSpPr>
        <p:spPr>
          <a:xfrm>
            <a:off x="348325" y="1863125"/>
            <a:ext cx="2633100" cy="288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rgbClr val="000000"/>
              </a:buClr>
              <a:buSzPts val="1100"/>
              <a:buFont typeface="Arial"/>
              <a:buNone/>
            </a:pPr>
            <a:r>
              <a:rPr lang="en" sz="1100">
                <a:latin typeface="Roboto"/>
                <a:ea typeface="Roboto"/>
                <a:cs typeface="Roboto"/>
                <a:sym typeface="Roboto"/>
              </a:rPr>
              <a:t>The Waze data team is undertaking a data analytics project aimed at driving overall growth by reducing monthly user churn on the Waze app. For this project, churn is defined as the number of users who either uninstall the app or stop using it. The ultimate objective is to develop a machine learning (ML) model capable of predicting user churn.</a:t>
            </a:r>
            <a:r>
              <a:rPr b="1" lang="en" sz="1100">
                <a:latin typeface="Roboto"/>
                <a:ea typeface="Roboto"/>
                <a:cs typeface="Roboto"/>
                <a:sym typeface="Roboto"/>
              </a:rPr>
              <a:t> This report outlines the findings and insights from Milestone 6, which may influence the project's future development if further work is pursued.</a:t>
            </a:r>
            <a:endParaRPr b="1" sz="1100">
              <a:latin typeface="Roboto"/>
              <a:ea typeface="Roboto"/>
              <a:cs typeface="Roboto"/>
              <a:sym typeface="Roboto"/>
            </a:endParaRPr>
          </a:p>
        </p:txBody>
      </p:sp>
      <p:sp>
        <p:nvSpPr>
          <p:cNvPr id="231" name="Google Shape;231;p9"/>
          <p:cNvSpPr txBox="1"/>
          <p:nvPr/>
        </p:nvSpPr>
        <p:spPr>
          <a:xfrm>
            <a:off x="3387125" y="1920275"/>
            <a:ext cx="3972000" cy="2344800"/>
          </a:xfrm>
          <a:prstGeom prst="rect">
            <a:avLst/>
          </a:prstGeom>
          <a:noFill/>
          <a:ln>
            <a:noFill/>
          </a:ln>
        </p:spPr>
        <p:txBody>
          <a:bodyPr anchorCtr="0" anchor="t" bIns="91425" lIns="91425" spcFirstLastPara="1" rIns="91425" wrap="square" tIns="91425">
            <a:spAutoFit/>
          </a:bodyPr>
          <a:lstStyle/>
          <a:p>
            <a:pPr indent="-184150" lvl="0" marL="0" rtl="0" algn="l">
              <a:spcBef>
                <a:spcPts val="0"/>
              </a:spcBef>
              <a:spcAft>
                <a:spcPts val="0"/>
              </a:spcAft>
              <a:buClr>
                <a:srgbClr val="000000"/>
              </a:buClr>
              <a:buSzPts val="1100"/>
              <a:buFont typeface="Roboto"/>
              <a:buChar char="●"/>
            </a:pPr>
            <a:r>
              <a:rPr b="1" lang="en" sz="1100">
                <a:solidFill>
                  <a:srgbClr val="000000"/>
                </a:solidFill>
                <a:highlight>
                  <a:srgbClr val="FFFFFF"/>
                </a:highlight>
                <a:latin typeface="Roboto"/>
                <a:ea typeface="Roboto"/>
                <a:cs typeface="Roboto"/>
                <a:sym typeface="Roboto"/>
              </a:rPr>
              <a:t>To obtain a model with the highest predictive power, the Waze data team developed two different models to cross-compare results: random forest and XGBoost. </a:t>
            </a:r>
            <a:endParaRPr b="1" sz="1100">
              <a:solidFill>
                <a:srgbClr val="000000"/>
              </a:solidFill>
              <a:highlight>
                <a:srgbClr val="FFFFFF"/>
              </a:highlight>
              <a:latin typeface="Roboto"/>
              <a:ea typeface="Roboto"/>
              <a:cs typeface="Roboto"/>
              <a:sym typeface="Roboto"/>
            </a:endParaRPr>
          </a:p>
          <a:p>
            <a:pPr indent="-184150" lvl="0" marL="0" rtl="0" algn="l">
              <a:spcBef>
                <a:spcPts val="1000"/>
              </a:spcBef>
              <a:spcAft>
                <a:spcPts val="0"/>
              </a:spcAft>
              <a:buClr>
                <a:srgbClr val="000000"/>
              </a:buClr>
              <a:buSzPts val="1100"/>
              <a:buFont typeface="Roboto"/>
              <a:buChar char="●"/>
            </a:pPr>
            <a:r>
              <a:rPr lang="en" sz="1100">
                <a:solidFill>
                  <a:srgbClr val="000000"/>
                </a:solidFill>
                <a:highlight>
                  <a:srgbClr val="FFFFFF"/>
                </a:highlight>
                <a:latin typeface="Roboto"/>
                <a:ea typeface="Roboto"/>
                <a:cs typeface="Roboto"/>
                <a:sym typeface="Roboto"/>
              </a:rPr>
              <a:t>To prepare for this work, the data was split into training, validation, and test sets. Splitting the data three ways means that there is less data available to train the model than splitting just two ways. However, </a:t>
            </a:r>
            <a:r>
              <a:rPr b="1" lang="en" sz="1100">
                <a:solidFill>
                  <a:srgbClr val="000000"/>
                </a:solidFill>
                <a:highlight>
                  <a:srgbClr val="FFFFFF"/>
                </a:highlight>
                <a:latin typeface="Roboto"/>
                <a:ea typeface="Roboto"/>
                <a:cs typeface="Roboto"/>
                <a:sym typeface="Roboto"/>
              </a:rPr>
              <a:t>performing model selection on a separate validation set enables testing of the champion model by itself on the test set, which gives a better estimate of future performance than splitting the data two ways and selecting a champion model by performance on the test data. </a:t>
            </a:r>
            <a:endParaRPr b="1" sz="1100">
              <a:solidFill>
                <a:srgbClr val="000000"/>
              </a:solidFill>
              <a:latin typeface="Roboto"/>
              <a:ea typeface="Roboto"/>
              <a:cs typeface="Roboto"/>
              <a:sym typeface="Roboto"/>
            </a:endParaRPr>
          </a:p>
        </p:txBody>
      </p:sp>
      <p:sp>
        <p:nvSpPr>
          <p:cNvPr id="232" name="Google Shape;232;p9"/>
          <p:cNvSpPr txBox="1"/>
          <p:nvPr/>
        </p:nvSpPr>
        <p:spPr>
          <a:xfrm>
            <a:off x="235125" y="5431675"/>
            <a:ext cx="2684400" cy="4597200"/>
          </a:xfrm>
          <a:prstGeom prst="rect">
            <a:avLst/>
          </a:prstGeom>
          <a:noFill/>
          <a:ln>
            <a:noFill/>
          </a:ln>
        </p:spPr>
        <p:txBody>
          <a:bodyPr anchorCtr="0" anchor="t" bIns="91425" lIns="91425" spcFirstLastPara="1" rIns="91425" wrap="square" tIns="91425">
            <a:spAutoFit/>
          </a:bodyPr>
          <a:lstStyle/>
          <a:p>
            <a:pPr indent="-184150" lvl="0" marL="285750" rtl="0" algn="l">
              <a:spcBef>
                <a:spcPts val="0"/>
              </a:spcBef>
              <a:spcAft>
                <a:spcPts val="0"/>
              </a:spcAft>
              <a:buClr>
                <a:srgbClr val="000000"/>
              </a:buClr>
              <a:buSzPts val="1100"/>
              <a:buFont typeface="Roboto"/>
              <a:buChar char="➔"/>
            </a:pPr>
            <a:r>
              <a:rPr b="1" lang="en" sz="1100">
                <a:latin typeface="Roboto"/>
                <a:ea typeface="Roboto"/>
                <a:cs typeface="Roboto"/>
                <a:sym typeface="Roboto"/>
              </a:rPr>
              <a:t>The ML models developed for Milestone 6 demonstrate a critical need for additional data in order to more accurately predict user churn. </a:t>
            </a:r>
            <a:endParaRPr b="1" sz="1100">
              <a:latin typeface="Roboto"/>
              <a:ea typeface="Roboto"/>
              <a:cs typeface="Roboto"/>
              <a:sym typeface="Roboto"/>
            </a:endParaRPr>
          </a:p>
          <a:p>
            <a:pPr indent="-184150" lvl="0" marL="285750" rtl="0" algn="l">
              <a:spcBef>
                <a:spcPts val="700"/>
              </a:spcBef>
              <a:spcAft>
                <a:spcPts val="0"/>
              </a:spcAft>
              <a:buSzPts val="1100"/>
              <a:buFont typeface="Roboto"/>
              <a:buChar char="➔"/>
            </a:pPr>
            <a:r>
              <a:rPr b="1" lang="en" sz="1100">
                <a:latin typeface="Roboto"/>
                <a:ea typeface="Roboto"/>
                <a:cs typeface="Roboto"/>
                <a:sym typeface="Roboto"/>
              </a:rPr>
              <a:t>This modeling effort confirms that the current data is insufficient to consistently predict churn. </a:t>
            </a:r>
            <a:r>
              <a:rPr lang="en" sz="1100">
                <a:latin typeface="Roboto"/>
                <a:ea typeface="Roboto"/>
                <a:cs typeface="Roboto"/>
                <a:sym typeface="Roboto"/>
              </a:rPr>
              <a:t>It would be helpful to have drive-level information for each user</a:t>
            </a:r>
            <a:r>
              <a:rPr b="1" lang="en" sz="1100">
                <a:latin typeface="Roboto"/>
                <a:ea typeface="Roboto"/>
                <a:cs typeface="Roboto"/>
                <a:sym typeface="Roboto"/>
              </a:rPr>
              <a:t> </a:t>
            </a:r>
            <a:r>
              <a:rPr lang="en" sz="1100">
                <a:latin typeface="Roboto"/>
                <a:ea typeface="Roboto"/>
                <a:cs typeface="Roboto"/>
                <a:sym typeface="Roboto"/>
              </a:rPr>
              <a:t>(such as drive times, geographic locations, etc.). It would probably also be helpful to have more granular data to know how users interact with the app. For example, how often do they report or confirm road hazard alerts? Finally, it could be helpful to know the monthly count of unique starting and ending locations each driver inputs. </a:t>
            </a:r>
            <a:endParaRPr sz="1100">
              <a:latin typeface="Roboto"/>
              <a:ea typeface="Roboto"/>
              <a:cs typeface="Roboto"/>
              <a:sym typeface="Roboto"/>
            </a:endParaRPr>
          </a:p>
          <a:p>
            <a:pPr indent="-184150" lvl="0" marL="285750" rtl="0" algn="l">
              <a:spcBef>
                <a:spcPts val="700"/>
              </a:spcBef>
              <a:spcAft>
                <a:spcPts val="700"/>
              </a:spcAft>
              <a:buClr>
                <a:srgbClr val="000000"/>
              </a:buClr>
              <a:buSzPts val="1100"/>
              <a:buFont typeface="Roboto"/>
              <a:buChar char="➔"/>
            </a:pPr>
            <a:r>
              <a:rPr b="1" lang="en" sz="1100">
                <a:solidFill>
                  <a:srgbClr val="000000"/>
                </a:solidFill>
                <a:latin typeface="Roboto"/>
                <a:ea typeface="Roboto"/>
                <a:cs typeface="Roboto"/>
                <a:sym typeface="Roboto"/>
              </a:rPr>
              <a:t>Since engineered features are a proven valuable tool for improving the performance of ML models, the Waze team recommends a second iteration of the User Churn Project.</a:t>
            </a:r>
            <a:endParaRPr b="1" sz="1100">
              <a:latin typeface="Roboto"/>
              <a:ea typeface="Roboto"/>
              <a:cs typeface="Roboto"/>
              <a:sym typeface="Roboto"/>
            </a:endParaRPr>
          </a:p>
        </p:txBody>
      </p:sp>
      <p:pic>
        <p:nvPicPr>
          <p:cNvPr id="233" name="Google Shape;233;p9"/>
          <p:cNvPicPr preferRelativeResize="0"/>
          <p:nvPr/>
        </p:nvPicPr>
        <p:blipFill>
          <a:blip r:embed="rId3">
            <a:alphaModFix/>
          </a:blip>
          <a:stretch>
            <a:fillRect/>
          </a:stretch>
        </p:blipFill>
        <p:spPr>
          <a:xfrm>
            <a:off x="5825369" y="0"/>
            <a:ext cx="1947034" cy="562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